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9" r:id="rId1"/>
  </p:sldMasterIdLst>
  <p:notesMasterIdLst>
    <p:notesMasterId r:id="rId13"/>
  </p:notesMasterIdLst>
  <p:sldIdLst>
    <p:sldId id="278" r:id="rId2"/>
    <p:sldId id="256" r:id="rId3"/>
    <p:sldId id="277" r:id="rId4"/>
    <p:sldId id="291" r:id="rId5"/>
    <p:sldId id="266" r:id="rId6"/>
    <p:sldId id="292" r:id="rId7"/>
    <p:sldId id="293" r:id="rId8"/>
    <p:sldId id="258" r:id="rId9"/>
    <p:sldId id="259" r:id="rId10"/>
    <p:sldId id="294" r:id="rId11"/>
    <p:sldId id="260" r:id="rId12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69273" autoAdjust="0"/>
  </p:normalViewPr>
  <p:slideViewPr>
    <p:cSldViewPr snapToGrid="0">
      <p:cViewPr varScale="1">
        <p:scale>
          <a:sx n="47" d="100"/>
          <a:sy n="47" d="100"/>
        </p:scale>
        <p:origin x="1512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2A33A7-A74F-41A0-879C-170C3825A194}" type="datetimeFigureOut">
              <a:rPr lang="bg-BG" smtClean="0"/>
              <a:t>1.5.2025 г.</a:t>
            </a:fld>
            <a:endParaRPr lang="bg-BG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798805-FE44-474E-8E5C-24600FDB564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007659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798805-FE44-474E-8E5C-24600FDB564D}" type="slidenum">
              <a:rPr lang="bg-BG" smtClean="0"/>
              <a:t>2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140786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3F65D-CDF9-41E2-B906-A3DC594AB51F}" type="datetimeFigureOut">
              <a:rPr lang="bg-BG" smtClean="0"/>
              <a:t>1.5.2025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ABC788C-2E23-4CE2-A035-3C437FA486E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465502632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3F65D-CDF9-41E2-B906-A3DC594AB51F}" type="datetimeFigureOut">
              <a:rPr lang="bg-BG" smtClean="0"/>
              <a:t>1.5.2025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C788C-2E23-4CE2-A035-3C437FA486E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265599364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3F65D-CDF9-41E2-B906-A3DC594AB51F}" type="datetimeFigureOut">
              <a:rPr lang="bg-BG" smtClean="0"/>
              <a:t>1.5.2025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ABC788C-2E23-4CE2-A035-3C437FA486E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33679173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3F65D-CDF9-41E2-B906-A3DC594AB51F}" type="datetimeFigureOut">
              <a:rPr lang="bg-BG" smtClean="0"/>
              <a:t>1.5.2025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ABC788C-2E23-4CE2-A035-3C437FA486E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37848045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3F65D-CDF9-41E2-B906-A3DC594AB51F}" type="datetimeFigureOut">
              <a:rPr lang="bg-BG" smtClean="0"/>
              <a:t>1.5.2025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ABC788C-2E23-4CE2-A035-3C437FA486E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26090788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3F65D-CDF9-41E2-B906-A3DC594AB51F}" type="datetimeFigureOut">
              <a:rPr lang="bg-BG" smtClean="0"/>
              <a:t>1.5.2025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C788C-2E23-4CE2-A035-3C437FA486E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64220159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3F65D-CDF9-41E2-B906-A3DC594AB51F}" type="datetimeFigureOut">
              <a:rPr lang="bg-BG" smtClean="0"/>
              <a:t>1.5.2025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C788C-2E23-4CE2-A035-3C437FA486E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19938350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3F65D-CDF9-41E2-B906-A3DC594AB51F}" type="datetimeFigureOut">
              <a:rPr lang="bg-BG" smtClean="0"/>
              <a:t>1.5.2025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C788C-2E23-4CE2-A035-3C437FA486E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36884933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3F65D-CDF9-41E2-B906-A3DC594AB51F}" type="datetimeFigureOut">
              <a:rPr lang="bg-BG" smtClean="0"/>
              <a:t>1.5.2025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ABC788C-2E23-4CE2-A035-3C437FA486E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09029054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лавие и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3F65D-CDF9-41E2-B906-A3DC594AB51F}" type="datetimeFigureOut">
              <a:rPr lang="bg-BG" smtClean="0"/>
              <a:t>1.5.2025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ABC788C-2E23-4CE2-A035-3C437FA486E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06812764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3F65D-CDF9-41E2-B906-A3DC594AB51F}" type="datetimeFigureOut">
              <a:rPr lang="bg-BG" smtClean="0"/>
              <a:t>1.5.2025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ABC788C-2E23-4CE2-A035-3C437FA486ED}" type="slidenum">
              <a:rPr lang="bg-BG" smtClean="0"/>
              <a:t>‹#›</a:t>
            </a:fld>
            <a:endParaRPr lang="bg-BG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54137847"/>
      </p:ext>
    </p:extLst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ичка с им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3F65D-CDF9-41E2-B906-A3DC594AB51F}" type="datetimeFigureOut">
              <a:rPr lang="bg-BG" smtClean="0"/>
              <a:t>1.5.2025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ABC788C-2E23-4CE2-A035-3C437FA486E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57966866"/>
      </p:ext>
    </p:extLst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ичка с име на цита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3F65D-CDF9-41E2-B906-A3DC594AB51F}" type="datetimeFigureOut">
              <a:rPr lang="bg-BG" smtClean="0"/>
              <a:t>1.5.2025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ABC788C-2E23-4CE2-A035-3C437FA486ED}" type="slidenum">
              <a:rPr lang="bg-BG" smtClean="0"/>
              <a:t>‹#›</a:t>
            </a:fld>
            <a:endParaRPr lang="bg-BG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63123856"/>
      </p:ext>
    </p:extLst>
  </p:cSld>
  <p:clrMapOvr>
    <a:masterClrMapping/>
  </p:clrMapOvr>
  <p:transition spd="slow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ue или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3F65D-CDF9-41E2-B906-A3DC594AB51F}" type="datetimeFigureOut">
              <a:rPr lang="bg-BG" smtClean="0"/>
              <a:t>1.5.2025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ABC788C-2E23-4CE2-A035-3C437FA486E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03223477"/>
      </p:ext>
    </p:extLst>
  </p:cSld>
  <p:clrMapOvr>
    <a:masterClrMapping/>
  </p:clrMapOvr>
  <p:transition spd="slow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3F65D-CDF9-41E2-B906-A3DC594AB51F}" type="datetimeFigureOut">
              <a:rPr lang="bg-BG" smtClean="0"/>
              <a:t>1.5.2025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C788C-2E23-4CE2-A035-3C437FA486E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12251136"/>
      </p:ext>
    </p:extLst>
  </p:cSld>
  <p:clrMapOvr>
    <a:masterClrMapping/>
  </p:clrMapOvr>
  <p:transition spd="slow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3F65D-CDF9-41E2-B906-A3DC594AB51F}" type="datetimeFigureOut">
              <a:rPr lang="bg-BG" smtClean="0"/>
              <a:t>1.5.2025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C788C-2E23-4CE2-A035-3C437FA486E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3367414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B3F65D-CDF9-41E2-B906-A3DC594AB51F}" type="datetimeFigureOut">
              <a:rPr lang="bg-BG" smtClean="0"/>
              <a:t>1.5.2025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ABC788C-2E23-4CE2-A035-3C437FA486E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99719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  <p:sldLayoutId id="2147483791" r:id="rId12"/>
    <p:sldLayoutId id="2147483792" r:id="rId13"/>
    <p:sldLayoutId id="2147483793" r:id="rId14"/>
    <p:sldLayoutId id="2147483794" r:id="rId15"/>
    <p:sldLayoutId id="2147483795" r:id="rId16"/>
  </p:sldLayoutIdLst>
  <p:transition spd="slow">
    <p:push dir="u"/>
  </p:transition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52" y="859680"/>
            <a:ext cx="11187064" cy="58256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3998054240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904188" y="657592"/>
            <a:ext cx="10383624" cy="4828808"/>
          </a:xfrm>
        </p:spPr>
        <p:txBody>
          <a:bodyPr>
            <a:noAutofit/>
          </a:bodyPr>
          <a:lstStyle/>
          <a:p>
            <a:pPr algn="ctr"/>
            <a:r>
              <a:rPr lang="bg-BG" sz="2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400" b="1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сихолого-педагогическия</a:t>
            </a: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методически практико- приложен </a:t>
            </a:r>
            <a:r>
              <a:rPr lang="ru-RU" sz="2400" b="1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</a:t>
            </a: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400" b="1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Утринна</a:t>
            </a: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приказка</a:t>
            </a: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за </a:t>
            </a:r>
            <a:r>
              <a:rPr lang="ru-RU" sz="2400" b="1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съвместна</a:t>
            </a: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работа на учители и представители на </a:t>
            </a:r>
            <a:r>
              <a:rPr lang="ru-RU" sz="2400" b="1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семейната</a:t>
            </a: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общност</a:t>
            </a: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за </a:t>
            </a:r>
            <a:r>
              <a:rPr lang="ru-RU" sz="2400" b="1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децата</a:t>
            </a: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2400" b="1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всички</a:t>
            </a: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възрастови</a:t>
            </a: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b="1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детската</a:t>
            </a: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градина, е  </a:t>
            </a:r>
            <a:r>
              <a:rPr lang="ru-RU" sz="2400" b="1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разработен</a:t>
            </a: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под </a:t>
            </a:r>
            <a:r>
              <a:rPr lang="ru-RU" sz="2400" b="1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научното</a:t>
            </a: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ръководство</a:t>
            </a: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 проф. </a:t>
            </a:r>
            <a:r>
              <a:rPr lang="ru-RU" sz="2400" b="1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д.н</a:t>
            </a: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Даниела </a:t>
            </a:r>
            <a:r>
              <a:rPr lang="ru-RU" sz="2400" b="1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Тасевска</a:t>
            </a: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доц. д-р </a:t>
            </a:r>
            <a:r>
              <a:rPr lang="ru-RU" sz="2400" b="1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Емил</a:t>
            </a: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Бузов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ru-RU" sz="240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ДГ «</a:t>
            </a:r>
            <a:r>
              <a:rPr lang="ru-RU" sz="2400" b="1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Елица</a:t>
            </a: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вече </a:t>
            </a:r>
            <a:r>
              <a:rPr lang="ru-RU" sz="2400" b="1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седем</a:t>
            </a: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години</a:t>
            </a: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успешно </a:t>
            </a:r>
            <a:r>
              <a:rPr lang="ru-RU" sz="2400" b="1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апробира</a:t>
            </a: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400" b="1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прилага</a:t>
            </a: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всички</a:t>
            </a: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 модели -  Адаптационен, </a:t>
            </a:r>
            <a:r>
              <a:rPr lang="ru-RU" sz="2400" b="1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Целеполагащ</a:t>
            </a: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Трансформиращ</a:t>
            </a: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400" b="1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Формиращ</a:t>
            </a: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 на </a:t>
            </a:r>
            <a:r>
              <a:rPr lang="ru-RU" sz="2400" b="1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Педагогическата</a:t>
            </a: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практика.</a:t>
            </a:r>
            <a:endParaRPr lang="en-US" sz="240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sz="2800" dirty="0"/>
          </a:p>
        </p:txBody>
      </p:sp>
    </p:spTree>
    <p:extLst>
      <p:ext uri="{BB962C8B-B14F-4D97-AF65-F5344CB8AC3E}">
        <p14:creationId xmlns:p14="http://schemas.microsoft.com/office/powerpoint/2010/main" val="2593594449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25224" y="153242"/>
            <a:ext cx="11541552" cy="663405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bg-BG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bg-BG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Първа </a:t>
            </a:r>
            <a:r>
              <a:rPr lang="bg-BG" sz="28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възрастова група</a:t>
            </a:r>
          </a:p>
          <a:p>
            <a:pPr marL="0" indent="0" algn="just">
              <a:buNone/>
            </a:pPr>
            <a:r>
              <a:rPr lang="bg-BG" sz="2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В </a:t>
            </a:r>
            <a:r>
              <a:rPr lang="bg-BG" sz="28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първа</a:t>
            </a:r>
            <a:r>
              <a:rPr lang="bg-BG" sz="2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възрастова група се прилага </a:t>
            </a:r>
            <a:r>
              <a:rPr lang="bg-BG" sz="28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Адаптационен модел </a:t>
            </a:r>
            <a:r>
              <a:rPr lang="bg-BG" sz="2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Психолого-педагогически и методически практико-приложен </a:t>
            </a:r>
            <a:r>
              <a:rPr lang="ru-RU" sz="28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„</a:t>
            </a:r>
            <a:r>
              <a:rPr lang="ru-RU" sz="28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Утринна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приказка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“. </a:t>
            </a:r>
            <a:r>
              <a:rPr lang="ru-RU" sz="28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Ориентиран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 </a:t>
            </a:r>
            <a:r>
              <a:rPr lang="ru-RU" sz="28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към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3- </a:t>
            </a:r>
            <a:r>
              <a:rPr lang="ru-RU" sz="28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годишното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което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постъпва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първа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група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ДГ</a:t>
            </a:r>
            <a:r>
              <a:rPr lang="ru-RU" sz="28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28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Дава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допълнителна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възможност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8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образователно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развитие, в </a:t>
            </a:r>
            <a:r>
              <a:rPr lang="ru-RU" sz="28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която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учителите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педагогическите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специалисти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</a:t>
            </a:r>
            <a:r>
              <a:rPr lang="en-US" sz="2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представителите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семейната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общност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работят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заедно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за да  </a:t>
            </a:r>
            <a:r>
              <a:rPr lang="ru-RU" sz="28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създадат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условия за адаптация на </a:t>
            </a:r>
            <a:r>
              <a:rPr lang="ru-RU" sz="28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детската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към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условията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образователната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институция и да </a:t>
            </a:r>
            <a:r>
              <a:rPr lang="ru-RU" sz="28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разгърне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пълния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 потенциал в </a:t>
            </a:r>
            <a:r>
              <a:rPr lang="ru-RU" sz="28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детската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група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най- </a:t>
            </a:r>
            <a:r>
              <a:rPr lang="ru-RU" sz="28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безболезнения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начин. </a:t>
            </a:r>
            <a:endParaRPr lang="ru-RU" sz="2800" dirty="0" smtClean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800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Изразява</a:t>
            </a:r>
            <a:r>
              <a:rPr lang="ru-RU" sz="28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 в ежедневно </a:t>
            </a:r>
            <a:r>
              <a:rPr lang="ru-RU" sz="28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четене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приказка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28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представител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родителската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общност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пред </a:t>
            </a:r>
            <a:r>
              <a:rPr lang="ru-RU" sz="28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децата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групата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точно определен час от </a:t>
            </a:r>
            <a:r>
              <a:rPr lang="ru-RU" sz="28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дневния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режим. </a:t>
            </a:r>
          </a:p>
          <a:p>
            <a:pPr marL="0" indent="0" algn="just">
              <a:buNone/>
            </a:pPr>
            <a:endParaRPr lang="ru-RU" sz="1600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Контейнер за съдържание 2">
            <a:extLst>
              <a:ext uri="{FF2B5EF4-FFF2-40B4-BE49-F238E27FC236}">
                <a16:creationId xmlns:a16="http://schemas.microsoft.com/office/drawing/2014/main" id="{2D3C6368-DA92-41A2-B8D4-8423E2133B2F}"/>
              </a:ext>
            </a:extLst>
          </p:cNvPr>
          <p:cNvSpPr txBox="1">
            <a:spLocks/>
          </p:cNvSpPr>
          <p:nvPr/>
        </p:nvSpPr>
        <p:spPr>
          <a:xfrm>
            <a:off x="-163400" y="1305957"/>
            <a:ext cx="10652978" cy="51184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bg-BG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bg-BG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589557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01445" y="189572"/>
            <a:ext cx="11103168" cy="110397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01444" y="189572"/>
            <a:ext cx="11103168" cy="6457971"/>
          </a:xfrm>
        </p:spPr>
        <p:txBody>
          <a:bodyPr>
            <a:normAutofit fontScale="92500" lnSpcReduction="10000"/>
          </a:bodyPr>
          <a:lstStyle/>
          <a:p>
            <a:pPr algn="just">
              <a:buFont typeface="Wingdings" panose="05000000000000000000" pitchFamily="2" charset="2"/>
              <a:buChar char="§"/>
            </a:pPr>
            <a:endParaRPr lang="ru-RU" dirty="0" smtClean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началото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учебната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година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провеждаме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родителска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среща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на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която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представяме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Адаптационният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ППУП.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Сключваме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Споразумение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участие на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представителите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родителската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общност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осъществяването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ППУП. </a:t>
            </a:r>
            <a:endParaRPr lang="ru-RU" sz="2400" dirty="0" smtClean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sz="2400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Създаваме</a:t>
            </a: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месечен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график за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ежедневното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посещение на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всеки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представител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семейната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общност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приказката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която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чете</a:t>
            </a: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Създали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стаи на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семейството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където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всеки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педставител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родителската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общност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 добре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дошъл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 получи лично инструкции и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съвети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преди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посещението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9.00. часа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децата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изпълняват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ритуал за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започване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„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Утринната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приказка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Гостът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четец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посреща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детето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чийто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 и се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въвежда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специалния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кът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Утринна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приказка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където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приказката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Учителят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задава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няколко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въпроса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децата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текста.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Децата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поздравяват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представителя на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родителската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общност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песен, стихотворение,</a:t>
            </a:r>
          </a:p>
          <a:p>
            <a:pPr marL="0" indent="0" algn="just">
              <a:buNone/>
            </a:pP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танц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игра и се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снимка за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спомен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.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края на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учебната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година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децата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представят пред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родителите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Празник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«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Утринната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приказка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marL="0" indent="0" algn="just">
              <a:buNone/>
            </a:pP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36244500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485046F4-6842-43CF-97C6-7838D702DD72}"/>
              </a:ext>
            </a:extLst>
          </p:cNvPr>
          <p:cNvSpPr txBox="1"/>
          <p:nvPr/>
        </p:nvSpPr>
        <p:spPr>
          <a:xfrm>
            <a:off x="462365" y="157738"/>
            <a:ext cx="11651528" cy="71711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</a:t>
            </a:r>
            <a:r>
              <a:rPr lang="bg-BG" sz="28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Втора възрастова </a:t>
            </a:r>
            <a:r>
              <a:rPr lang="bg-BG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група </a:t>
            </a:r>
          </a:p>
          <a:p>
            <a:r>
              <a:rPr lang="bg-BG" sz="24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Прилага се </a:t>
            </a:r>
            <a:r>
              <a:rPr lang="bg-BG" sz="2400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Целеполагащ</a:t>
            </a:r>
            <a:r>
              <a:rPr lang="bg-BG" sz="24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400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Психолого</a:t>
            </a:r>
            <a:r>
              <a:rPr lang="bg-BG" sz="24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педагогически, </a:t>
            </a:r>
            <a:r>
              <a:rPr lang="bg-BG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 практико – приложен </a:t>
            </a:r>
            <a:r>
              <a:rPr lang="bg-BG" sz="24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 </a:t>
            </a:r>
            <a:r>
              <a:rPr lang="bg-BG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„Утринна приказка“. Той се изразява в подчиняване на „Утринна приказка“ на тематично поставени цели, които се реализират чрез междупредметни връзки в предоставеното Образователно съдържание по Образователни направления за деня. </a:t>
            </a:r>
          </a:p>
          <a:p>
            <a:pPr algn="just"/>
            <a:r>
              <a:rPr lang="bg-BG" sz="24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bg-BG" sz="24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помощта на </a:t>
            </a:r>
            <a:r>
              <a:rPr lang="bg-BG" sz="24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Целеполагащия</a:t>
            </a:r>
            <a:r>
              <a:rPr lang="bg-BG" sz="24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модел на ПП „Утринна </a:t>
            </a:r>
            <a:r>
              <a:rPr lang="bg-BG" sz="24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приказка“: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предлагаме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усвояване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развитие на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знания и умения;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формираме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действено-практическо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отношение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към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конкретната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тема и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към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практическата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дейност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развиваме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умения за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усвояване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знания по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познавателен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път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формираме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умения за оценка/самооценка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поставяме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основите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 на технологична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грамотност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децата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развиваме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конструктивно-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техническо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мислене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въображение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формираме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развиваме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уменията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конструктивно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слушане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споделяне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правене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анализ,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изпълнение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насочваме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децата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към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критическо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мислене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правото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избор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спазване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правила, работа в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екип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др.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3063120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80571" y="261257"/>
            <a:ext cx="10924041" cy="85634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sz="27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ежедневно </a:t>
            </a:r>
            <a:r>
              <a:rPr lang="ru-RU" sz="27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прилагаме</a:t>
            </a:r>
            <a:r>
              <a:rPr lang="ru-RU" sz="27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целеполагащия</a:t>
            </a:r>
            <a:r>
              <a:rPr lang="ru-RU" sz="27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</a:t>
            </a:r>
            <a:r>
              <a:rPr lang="ru-RU" sz="27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«</a:t>
            </a:r>
            <a:r>
              <a:rPr lang="ru-RU" sz="27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Утринна</a:t>
            </a:r>
            <a:r>
              <a:rPr lang="ru-RU" sz="27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приказка</a:t>
            </a:r>
            <a:r>
              <a:rPr lang="ru-RU" sz="27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80571" y="725715"/>
            <a:ext cx="10924041" cy="5747656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9.00 часа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децата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изпълняват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ритуал за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започване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ПП «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Утринна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приказка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Учителят или гост –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четец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представител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родителската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общност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 чете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приказка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тема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предварително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избрана и  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съобразена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образователното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съдържание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по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Образователни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направления за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деня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Учителят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провежда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кратък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анализ на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приказката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помощтта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приказката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осъществява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естествен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преход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към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плануваните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дейности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ситуации, активности,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допълнителни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сейности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развлечения,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театрализирани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дейности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Дидактични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игри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сюжетно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ролеви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игри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др. за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деня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края на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учебната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година пред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родителите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децата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представят «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Празник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«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Утринната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приказка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endParaRPr lang="bg-BG" sz="2400" dirty="0"/>
          </a:p>
        </p:txBody>
      </p:sp>
    </p:spTree>
    <p:extLst>
      <p:ext uri="{BB962C8B-B14F-4D97-AF65-F5344CB8AC3E}">
        <p14:creationId xmlns:p14="http://schemas.microsoft.com/office/powerpoint/2010/main" val="3772723302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78971" y="0"/>
            <a:ext cx="11025641" cy="754743"/>
          </a:xfrm>
        </p:spPr>
        <p:txBody>
          <a:bodyPr>
            <a:normAutofit fontScale="90000"/>
          </a:bodyPr>
          <a:lstStyle/>
          <a:p>
            <a:pPr algn="ctr"/>
            <a:r>
              <a:rPr lang="bg-BG" sz="27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Трета възрастова група</a:t>
            </a:r>
            <a:r>
              <a:rPr lang="bg-BG" dirty="0"/>
              <a:t/>
            </a:r>
            <a:br>
              <a:rPr lang="bg-BG" dirty="0"/>
            </a:b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290285" y="435430"/>
            <a:ext cx="11756571" cy="615405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Трансформиращия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психолого-педагогически и методически практико-приложен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има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цел да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надгради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всички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постигнати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резултати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Педагогическата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практика „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Утринна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приказка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 по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време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предишните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два (Адаптационен и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Целеполагащ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както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да 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даде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нова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творческа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траектория за развитие на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Педагогическата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практика.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Трансформиращия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когнитивните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умения на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децата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възприемат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анализират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творчески да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възпроизвеждат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прилагат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предложената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учителя «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Утринна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приказка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 в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Образователните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дейности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всеки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седмицата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Децата се учат да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разказват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сегашно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време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името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неизвестен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свидетел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събитията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или  от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името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герой от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приказката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Започва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всеки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9.00.часа и е естествен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преход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към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последващите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ситуации.</a:t>
            </a:r>
          </a:p>
          <a:p>
            <a:pPr algn="just"/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Благодарение 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Трансформиращия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ПП  «</a:t>
            </a:r>
            <a:r>
              <a:rPr lang="ru-RU" sz="20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Утринна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приказка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:</a:t>
            </a:r>
          </a:p>
          <a:p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Децата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обогатяват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активния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пасивния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 речник и с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лекота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съставят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сложни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изречения.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Голяма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част от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тях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умения за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използване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различно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глаголно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време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Формират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умения за активно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слушане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анализиране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преразказване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художествен текст.</a:t>
            </a:r>
          </a:p>
          <a:p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Трансформиращият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провокира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децата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волево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внимание,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развиване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въображението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логическото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мислене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Децата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преодоляват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притеснението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си, да говорят пред публика,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добиват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увереност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вяра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себе си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края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учебната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година пред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родителите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децата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представят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Празник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Утринната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endParaRPr lang="bg-BG" sz="20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763904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ово поле 7">
            <a:extLst>
              <a:ext uri="{FF2B5EF4-FFF2-40B4-BE49-F238E27FC236}">
                <a16:creationId xmlns:a16="http://schemas.microsoft.com/office/drawing/2014/main" id="{DE325F23-6FA2-4A07-B2D5-1480C42E8539}"/>
              </a:ext>
            </a:extLst>
          </p:cNvPr>
          <p:cNvSpPr txBox="1"/>
          <p:nvPr/>
        </p:nvSpPr>
        <p:spPr>
          <a:xfrm flipH="1">
            <a:off x="239110" y="22349"/>
            <a:ext cx="11613822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4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прилагаме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Трансформиращ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«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Утринна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приказка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»? 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60B3AE92-1B3A-4FF9-8F95-81C638709453}"/>
              </a:ext>
            </a:extLst>
          </p:cNvPr>
          <p:cNvSpPr/>
          <p:nvPr/>
        </p:nvSpPr>
        <p:spPr>
          <a:xfrm>
            <a:off x="29640" y="2697414"/>
            <a:ext cx="2789215" cy="27951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000" dirty="0"/>
          </a:p>
        </p:txBody>
      </p:sp>
      <p:pic>
        <p:nvPicPr>
          <p:cNvPr id="10" name="Картина 9">
            <a:extLst>
              <a:ext uri="{FF2B5EF4-FFF2-40B4-BE49-F238E27FC236}">
                <a16:creationId xmlns:a16="http://schemas.microsoft.com/office/drawing/2014/main" id="{2E1E95E8-F83F-42A9-B46D-14FC92F507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8744" y="1363998"/>
            <a:ext cx="3176874" cy="3092158"/>
          </a:xfrm>
          <a:prstGeom prst="rect">
            <a:avLst/>
          </a:prstGeom>
        </p:spPr>
      </p:pic>
      <p:pic>
        <p:nvPicPr>
          <p:cNvPr id="11" name="Картина 10">
            <a:extLst>
              <a:ext uri="{FF2B5EF4-FFF2-40B4-BE49-F238E27FC236}">
                <a16:creationId xmlns:a16="http://schemas.microsoft.com/office/drawing/2014/main" id="{51044C4F-9B14-4204-9292-571CBF568B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2098" y="2937538"/>
            <a:ext cx="2973952" cy="2894648"/>
          </a:xfrm>
          <a:prstGeom prst="rect">
            <a:avLst/>
          </a:prstGeom>
        </p:spPr>
      </p:pic>
      <p:pic>
        <p:nvPicPr>
          <p:cNvPr id="12" name="Картина 11">
            <a:extLst>
              <a:ext uri="{FF2B5EF4-FFF2-40B4-BE49-F238E27FC236}">
                <a16:creationId xmlns:a16="http://schemas.microsoft.com/office/drawing/2014/main" id="{5EADB22C-E9DB-49D8-8284-B70E3513F1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8176" y="2863679"/>
            <a:ext cx="3066705" cy="2984928"/>
          </a:xfrm>
          <a:prstGeom prst="rect">
            <a:avLst/>
          </a:prstGeom>
        </p:spPr>
      </p:pic>
      <p:pic>
        <p:nvPicPr>
          <p:cNvPr id="13" name="Картина 12">
            <a:extLst>
              <a:ext uri="{FF2B5EF4-FFF2-40B4-BE49-F238E27FC236}">
                <a16:creationId xmlns:a16="http://schemas.microsoft.com/office/drawing/2014/main" id="{DD3CA243-16AF-4F5F-9275-93EFE99736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5113" y="1418920"/>
            <a:ext cx="3241662" cy="3037236"/>
          </a:xfrm>
          <a:prstGeom prst="rect">
            <a:avLst/>
          </a:prstGeom>
        </p:spPr>
      </p:pic>
      <p:sp>
        <p:nvSpPr>
          <p:cNvPr id="15" name="Текстово поле 14">
            <a:extLst>
              <a:ext uri="{FF2B5EF4-FFF2-40B4-BE49-F238E27FC236}">
                <a16:creationId xmlns:a16="http://schemas.microsoft.com/office/drawing/2014/main" id="{631B43ED-99ED-4EC3-A3F4-67266509963B}"/>
              </a:ext>
            </a:extLst>
          </p:cNvPr>
          <p:cNvSpPr txBox="1"/>
          <p:nvPr/>
        </p:nvSpPr>
        <p:spPr>
          <a:xfrm>
            <a:off x="513334" y="997644"/>
            <a:ext cx="114192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Понеделник     </a:t>
            </a:r>
            <a:r>
              <a:rPr lang="bg-BG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bg-BG" sz="24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Вторник                   Сряда              Четвъртък                Петък  </a:t>
            </a:r>
            <a:endParaRPr lang="bg-BG" sz="24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Текстово поле 15">
            <a:extLst>
              <a:ext uri="{FF2B5EF4-FFF2-40B4-BE49-F238E27FC236}">
                <a16:creationId xmlns:a16="http://schemas.microsoft.com/office/drawing/2014/main" id="{755365B4-AAA2-48E5-954D-6C9130385C71}"/>
              </a:ext>
            </a:extLst>
          </p:cNvPr>
          <p:cNvSpPr txBox="1"/>
          <p:nvPr/>
        </p:nvSpPr>
        <p:spPr>
          <a:xfrm>
            <a:off x="285501" y="3540535"/>
            <a:ext cx="219838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bg-BG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Учителят чете изразително приказка. Провежда кратък </a:t>
            </a:r>
          </a:p>
          <a:p>
            <a:pPr lvl="0" algn="ctr"/>
            <a:r>
              <a:rPr lang="bg-BG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анализ.</a:t>
            </a:r>
          </a:p>
        </p:txBody>
      </p:sp>
      <p:sp>
        <p:nvSpPr>
          <p:cNvPr id="21" name="Текстово поле 20">
            <a:extLst>
              <a:ext uri="{FF2B5EF4-FFF2-40B4-BE49-F238E27FC236}">
                <a16:creationId xmlns:a16="http://schemas.microsoft.com/office/drawing/2014/main" id="{81232732-74CC-4274-A375-FEE0AD358152}"/>
              </a:ext>
            </a:extLst>
          </p:cNvPr>
          <p:cNvSpPr txBox="1"/>
          <p:nvPr/>
        </p:nvSpPr>
        <p:spPr>
          <a:xfrm>
            <a:off x="7445139" y="4760855"/>
            <a:ext cx="19683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bg-BG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Текстово поле 22">
            <a:extLst>
              <a:ext uri="{FF2B5EF4-FFF2-40B4-BE49-F238E27FC236}">
                <a16:creationId xmlns:a16="http://schemas.microsoft.com/office/drawing/2014/main" id="{DCA908AC-B074-4FBB-A918-BD43BE00B630}"/>
              </a:ext>
            </a:extLst>
          </p:cNvPr>
          <p:cNvSpPr txBox="1"/>
          <p:nvPr/>
        </p:nvSpPr>
        <p:spPr>
          <a:xfrm>
            <a:off x="9770127" y="3540535"/>
            <a:ext cx="208280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Самостоятелен</a:t>
            </a:r>
          </a:p>
          <a:p>
            <a:pPr algn="ctr"/>
            <a:r>
              <a:rPr lang="bg-BG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преразказ </a:t>
            </a:r>
          </a:p>
          <a:p>
            <a:pPr algn="ctr"/>
            <a:r>
              <a:rPr lang="bg-BG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децата.</a:t>
            </a:r>
          </a:p>
        </p:txBody>
      </p:sp>
      <p:sp>
        <p:nvSpPr>
          <p:cNvPr id="2" name="Правоъгълник 1"/>
          <p:cNvSpPr/>
          <p:nvPr/>
        </p:nvSpPr>
        <p:spPr>
          <a:xfrm>
            <a:off x="2262974" y="1693704"/>
            <a:ext cx="313234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Учителят  чете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изразително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приказката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Провежда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подробен анализ,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поясняване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непознати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думи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определяне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частите на </a:t>
            </a:r>
            <a:r>
              <a:rPr lang="ru-RU" sz="2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приказката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Правоъгълник 2"/>
          <p:cNvSpPr/>
          <p:nvPr/>
        </p:nvSpPr>
        <p:spPr>
          <a:xfrm>
            <a:off x="4802118" y="3280286"/>
            <a:ext cx="255733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Учителят</a:t>
            </a:r>
          </a:p>
          <a:p>
            <a:pPr algn="ctr"/>
            <a:r>
              <a:rPr lang="ru-RU" sz="2000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образец</a:t>
            </a:r>
          </a:p>
          <a:p>
            <a:pPr algn="ctr"/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2000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преразказ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2000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името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герой</a:t>
            </a:r>
          </a:p>
          <a:p>
            <a:pPr algn="ctr"/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или от </a:t>
            </a:r>
            <a:r>
              <a:rPr lang="ru-RU" sz="2000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името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</a:p>
          <a:p>
            <a:pPr algn="ctr"/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независим</a:t>
            </a:r>
          </a:p>
          <a:p>
            <a:pPr algn="ctr"/>
            <a:r>
              <a:rPr lang="ru-RU" sz="2000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наблюдател</a:t>
            </a:r>
            <a:endParaRPr lang="ru-RU" sz="20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bg-B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bg-B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авоъгълник 4"/>
          <p:cNvSpPr/>
          <p:nvPr/>
        </p:nvSpPr>
        <p:spPr>
          <a:xfrm>
            <a:off x="7108493" y="1747561"/>
            <a:ext cx="230500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dirty="0">
                <a:solidFill>
                  <a:srgbClr val="37A76F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Децата                                                     </a:t>
            </a:r>
            <a:r>
              <a:rPr lang="ru-RU" sz="2000" dirty="0" err="1">
                <a:solidFill>
                  <a:srgbClr val="37A76F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преразказват</a:t>
            </a:r>
            <a:r>
              <a:rPr lang="ru-RU" sz="2000" dirty="0">
                <a:solidFill>
                  <a:srgbClr val="37A76F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 algn="ctr"/>
            <a:r>
              <a:rPr lang="ru-RU" sz="2000" dirty="0">
                <a:solidFill>
                  <a:srgbClr val="37A76F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dirty="0" smtClean="0">
                <a:solidFill>
                  <a:srgbClr val="37A76F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37A76F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000" dirty="0" err="1">
                <a:solidFill>
                  <a:srgbClr val="37A76F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зададения</a:t>
            </a:r>
            <a:r>
              <a:rPr lang="ru-RU" sz="2000" dirty="0">
                <a:solidFill>
                  <a:srgbClr val="37A76F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 smtClean="0">
              <a:solidFill>
                <a:srgbClr val="37A76F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2000" dirty="0" smtClean="0">
                <a:solidFill>
                  <a:srgbClr val="37A76F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2000" dirty="0">
                <a:solidFill>
                  <a:srgbClr val="37A76F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учителя образец</a:t>
            </a:r>
          </a:p>
        </p:txBody>
      </p:sp>
    </p:spTree>
    <p:extLst>
      <p:ext uri="{BB962C8B-B14F-4D97-AF65-F5344CB8AC3E}">
        <p14:creationId xmlns:p14="http://schemas.microsoft.com/office/powerpoint/2010/main" val="2112096328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ово поле 5">
            <a:extLst>
              <a:ext uri="{FF2B5EF4-FFF2-40B4-BE49-F238E27FC236}">
                <a16:creationId xmlns:a16="http://schemas.microsoft.com/office/drawing/2014/main" id="{DBADABCC-A43D-4762-842C-FB44A97A92F8}"/>
              </a:ext>
            </a:extLst>
          </p:cNvPr>
          <p:cNvSpPr txBox="1"/>
          <p:nvPr/>
        </p:nvSpPr>
        <p:spPr>
          <a:xfrm flipH="1">
            <a:off x="298516" y="75415"/>
            <a:ext cx="11594968" cy="77559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</a:t>
            </a:r>
            <a:endParaRPr lang="bg-BG" sz="2400" dirty="0" smtClean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bg-BG" sz="28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Четвърта </a:t>
            </a:r>
            <a:r>
              <a:rPr lang="bg-BG" sz="28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възрастова група</a:t>
            </a:r>
          </a:p>
          <a:p>
            <a:pPr algn="just"/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400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еализираме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Формиращ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психолого-педагогически и методически практико-приложен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„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Утринна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приказка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“,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който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отразява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успешен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преход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началното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училище с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оглед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подпомагане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цялостното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развитие на всяко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особено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в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социално-емоционално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познавателно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отношение. </a:t>
            </a:r>
            <a:endParaRPr lang="ru-RU" sz="2400" dirty="0" smtClean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Изразява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 в творчески 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съставяне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приказка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дадено начало, даден край,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изгубено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начало,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изгубен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край.</a:t>
            </a:r>
          </a:p>
          <a:p>
            <a:pPr algn="just"/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процеса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прилагане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Формиращ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ПП «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Утринна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приказка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децата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Съзряват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емоционално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възприемайки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разсъждавайки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над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разнообразни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поведенчески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модели.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Формират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умения за критично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мислене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способности за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решаване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проблемни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ситуации.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Свързват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личните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преживявания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постъпките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героите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проявяват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своите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желания,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интереси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очаквания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историите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които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измислят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Учат се да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проявяват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диалогичност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търпение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приемане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различната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гледна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точка. Постепенно 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децата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възприемат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добродетели и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общочовешки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ценности. В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резултат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ПП „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Утринна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приказка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благоприятства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цялостното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личностно развитие и   подготовка на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детето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за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неговата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нова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социална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роля – ученик.</a:t>
            </a:r>
          </a:p>
          <a:p>
            <a:pPr algn="just"/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endParaRPr lang="ru-RU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779545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29921" y="162560"/>
            <a:ext cx="10874692" cy="58928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sz="31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осъществяваме</a:t>
            </a:r>
            <a:r>
              <a:rPr lang="ru-RU" sz="31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Формиращ</a:t>
            </a:r>
            <a:r>
              <a:rPr lang="ru-RU" sz="31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</a:t>
            </a:r>
            <a:r>
              <a:rPr lang="ru-RU" sz="31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ПП «</a:t>
            </a:r>
            <a:r>
              <a:rPr lang="ru-RU" sz="31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Утринна</a:t>
            </a:r>
            <a:r>
              <a:rPr lang="ru-RU" sz="31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приказка</a:t>
            </a:r>
            <a:r>
              <a:rPr lang="ru-RU" sz="31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06400" y="1361440"/>
            <a:ext cx="11521440" cy="5161280"/>
          </a:xfrm>
        </p:spPr>
        <p:txBody>
          <a:bodyPr/>
          <a:lstStyle/>
          <a:p>
            <a:pPr algn="just"/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Понеделник 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Учителят чете  част от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приказката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децата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определят на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заглавието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мястото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случката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частта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денонощието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поведението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героите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настроението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   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приказката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Вторник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подробен анализ на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възприетата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част от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приказката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Сряда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Учителят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разказва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началото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изложението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изложението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края.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Определяме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опорните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думи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възможен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край  или начало на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приказката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Четвъртък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Представяме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презентация на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приказката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Припомняме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мястото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развитие на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случката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героите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техните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чувства,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обстановката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възможен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край или начало на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приказката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Разказване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началото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изложението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нов край от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помощта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учителя.</a:t>
            </a:r>
          </a:p>
          <a:p>
            <a:pPr algn="just"/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Петък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Разказване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приказката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Изслушване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оригиналния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край на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приказката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342864339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id="{F1F27188-FF7D-4C14-AD0C-DA36EDE78EB4}"/>
              </a:ext>
            </a:extLst>
          </p:cNvPr>
          <p:cNvSpPr txBox="1"/>
          <p:nvPr/>
        </p:nvSpPr>
        <p:spPr>
          <a:xfrm>
            <a:off x="386080" y="826185"/>
            <a:ext cx="11265450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Срещата</a:t>
            </a:r>
            <a:r>
              <a:rPr lang="ru-RU" sz="28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sz="28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приказките</a:t>
            </a:r>
            <a:r>
              <a:rPr lang="ru-RU" sz="28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винаги</a:t>
            </a:r>
            <a:r>
              <a:rPr lang="ru-RU" sz="28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обогатява</a:t>
            </a:r>
            <a:r>
              <a:rPr lang="ru-RU" sz="28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децата</a:t>
            </a:r>
            <a:r>
              <a:rPr lang="ru-RU" sz="28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благодарение на </a:t>
            </a:r>
            <a:r>
              <a:rPr lang="ru-RU" sz="28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прилагането</a:t>
            </a:r>
            <a:r>
              <a:rPr lang="ru-RU" sz="28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Адаптационен, </a:t>
            </a:r>
            <a:r>
              <a:rPr lang="ru-RU" sz="28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Целеполагащ</a:t>
            </a:r>
            <a:r>
              <a:rPr lang="ru-RU" sz="28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Трансформиращ</a:t>
            </a:r>
            <a:r>
              <a:rPr lang="ru-RU" sz="28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8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Формиращия</a:t>
            </a:r>
            <a:r>
              <a:rPr lang="ru-RU" sz="28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</a:t>
            </a:r>
            <a:r>
              <a:rPr lang="ru-RU" sz="28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ПП „</a:t>
            </a:r>
            <a:r>
              <a:rPr lang="ru-RU" sz="28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Утринна</a:t>
            </a:r>
            <a:r>
              <a:rPr lang="ru-RU" sz="28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приказка</a:t>
            </a:r>
            <a:r>
              <a:rPr lang="ru-RU" sz="28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 те </a:t>
            </a:r>
            <a:r>
              <a:rPr lang="ru-RU" sz="28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имат</a:t>
            </a:r>
            <a:r>
              <a:rPr lang="ru-RU" sz="28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възможност</a:t>
            </a:r>
            <a:r>
              <a:rPr lang="ru-RU" sz="28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2800" dirty="0" smtClean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 </a:t>
            </a:r>
            <a:r>
              <a:rPr lang="ru-RU" sz="28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sz="28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8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активни</a:t>
            </a:r>
            <a:r>
              <a:rPr lang="ru-RU" sz="28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участници</a:t>
            </a:r>
            <a:r>
              <a:rPr lang="ru-RU" sz="28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творчески </a:t>
            </a:r>
            <a:r>
              <a:rPr lang="ru-RU" sz="28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8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резултат</a:t>
            </a:r>
            <a:r>
              <a:rPr lang="ru-RU" sz="28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2800" dirty="0" smtClean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Подкрепяме</a:t>
            </a: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всички</a:t>
            </a: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 на </a:t>
            </a:r>
            <a:r>
              <a:rPr lang="ru-RU" sz="28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психично</a:t>
            </a:r>
            <a:r>
              <a:rPr lang="ru-RU" sz="28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развитие </a:t>
            </a: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800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детето</a:t>
            </a: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800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социално</a:t>
            </a:r>
            <a:r>
              <a:rPr lang="ru-RU" sz="28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емоционално</a:t>
            </a:r>
            <a:r>
              <a:rPr lang="ru-RU" sz="28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когнитивно</a:t>
            </a: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800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Демонстрираме</a:t>
            </a: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уважение </a:t>
            </a:r>
            <a:r>
              <a:rPr lang="ru-RU" sz="28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към</a:t>
            </a:r>
            <a:r>
              <a:rPr lang="ru-RU" sz="28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преживяванията</a:t>
            </a:r>
            <a:r>
              <a:rPr lang="ru-RU" sz="28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всяко </a:t>
            </a:r>
            <a:r>
              <a:rPr lang="ru-RU" sz="2800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</a:t>
            </a: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8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желанието</a:t>
            </a:r>
            <a:r>
              <a:rPr lang="ru-RU" sz="28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</a:t>
            </a:r>
            <a:r>
              <a:rPr lang="ru-RU" sz="28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8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себеизразяване</a:t>
            </a:r>
            <a:r>
              <a:rPr lang="ru-RU" sz="28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8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Осигуряваме</a:t>
            </a: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включването</a:t>
            </a:r>
            <a:r>
              <a:rPr lang="ru-RU" sz="28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представителите</a:t>
            </a:r>
            <a:r>
              <a:rPr lang="ru-RU" sz="28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семейната</a:t>
            </a:r>
            <a:r>
              <a:rPr lang="ru-RU" sz="28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общност</a:t>
            </a:r>
            <a:r>
              <a:rPr lang="ru-RU" sz="28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като</a:t>
            </a:r>
            <a:r>
              <a:rPr lang="ru-RU" sz="28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равностоен</a:t>
            </a:r>
            <a:r>
              <a:rPr lang="ru-RU" sz="28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партньор</a:t>
            </a:r>
            <a:r>
              <a:rPr lang="ru-RU" sz="28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поддържането</a:t>
            </a:r>
            <a:r>
              <a:rPr lang="ru-RU" sz="28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емоционалното</a:t>
            </a:r>
            <a:r>
              <a:rPr lang="ru-RU" sz="28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благосъстояние</a:t>
            </a:r>
            <a:r>
              <a:rPr lang="ru-RU" sz="28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всяко </a:t>
            </a:r>
            <a:r>
              <a:rPr lang="ru-RU" sz="2800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</a:t>
            </a:r>
            <a:r>
              <a:rPr lang="ru-RU" sz="280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bg-BG" sz="28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9910102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Загатване">
  <a:themeElements>
    <a:clrScheme name="Зелено-жълто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Загатване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Загатване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742</TotalTime>
  <Words>1294</Words>
  <Application>Microsoft Office PowerPoint</Application>
  <PresentationFormat>Широк екран</PresentationFormat>
  <Paragraphs>105</Paragraphs>
  <Slides>11</Slides>
  <Notes>1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11</vt:i4>
      </vt:variant>
    </vt:vector>
  </HeadingPairs>
  <TitlesOfParts>
    <vt:vector size="18" baseType="lpstr">
      <vt:lpstr>Arial</vt:lpstr>
      <vt:lpstr>Calibri</vt:lpstr>
      <vt:lpstr>Century Gothic</vt:lpstr>
      <vt:lpstr>Times New Roman</vt:lpstr>
      <vt:lpstr>Wingdings</vt:lpstr>
      <vt:lpstr>Wingdings 3</vt:lpstr>
      <vt:lpstr>Загатване</vt:lpstr>
      <vt:lpstr>Презентация на PowerPoint</vt:lpstr>
      <vt:lpstr>Презентация на PowerPoint</vt:lpstr>
      <vt:lpstr>Презентация на PowerPoint</vt:lpstr>
      <vt:lpstr> </vt:lpstr>
      <vt:lpstr>Презентация на PowerPoint</vt:lpstr>
      <vt:lpstr>Как ежедневно прилагаме целеполагащия модел на «Утринна приказка? </vt:lpstr>
      <vt:lpstr>Трета възрастова група </vt:lpstr>
      <vt:lpstr>Презентация на PowerPoint</vt:lpstr>
      <vt:lpstr>Презентация на PowerPoint</vt:lpstr>
      <vt:lpstr>Как осъществяваме  Формиращ модел на ПП «Утринна приказка» 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Педагогическа практика „Утринна приказка“</dc:title>
  <dc:creator>DELL</dc:creator>
  <cp:lastModifiedBy>USER</cp:lastModifiedBy>
  <cp:revision>85</cp:revision>
  <dcterms:created xsi:type="dcterms:W3CDTF">2021-10-17T12:11:35Z</dcterms:created>
  <dcterms:modified xsi:type="dcterms:W3CDTF">2025-05-01T15:31:19Z</dcterms:modified>
</cp:coreProperties>
</file>